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3" r:id="rId4"/>
    <p:sldId id="287" r:id="rId5"/>
    <p:sldId id="289" r:id="rId6"/>
    <p:sldId id="288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FF00"/>
    <a:srgbClr val="3333FF"/>
    <a:srgbClr val="6666FF"/>
    <a:srgbClr val="E6F08C"/>
    <a:srgbClr val="66FFFF"/>
    <a:srgbClr val="00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482CC9-03C9-4C03-B467-75FF2EE9FD3C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24BF6-CAA9-4769-A67B-B85580D6794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2C5F88-B606-4DD5-AE48-013312E91AAB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F0666-342C-45CB-A941-E5484B90D7C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385E30-0EE5-4A7D-A654-AD0E9B957E73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3627E-13CB-4A77-BE78-C1A2B1C42C4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55FD6C-F01F-49E9-A47D-818EF9964994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F8638-9789-46B5-B23D-DCA9EC601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9F829-B8A3-494A-90AE-14AEE58FD660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25453-AAF6-4F35-AA44-EF97CDA35F0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FB5FB3-0B53-4B46-B74F-D5B094483EBB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8D4D6-0FAC-4A6E-B5D0-D3712A5C11A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463356-E51F-44B0-9CE3-DB51015EFBE5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F454F4-BBE3-40C6-9E0C-3DC602ECABF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4384F7-B62B-4574-82F7-5A31C95954D8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32C23-3B17-4F39-B1C2-D12F5B524D5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D6F2E2-E259-4D59-A0E9-11190B1BC32A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B2D699-8511-4D14-A461-6C7C712D083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3BAEE6-9EE0-4078-9282-F654E2F3F8B2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8560B-953E-4873-9A20-BF5C94EA17C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6C4031-0C83-43D5-B36D-4723C1545C19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A22865F5-A841-4FB4-A643-9B6AD7CEE018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5605CBF-9B73-41FF-A8B7-E919F125D4BA}" type="datetimeFigureOut">
              <a:rPr lang="fr-FR" smtClean="0"/>
              <a:pPr>
                <a:defRPr/>
              </a:pPr>
              <a:t>21/02/2021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E66406D-E2A2-4FC7-B993-B30A384C981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3688" y="1340768"/>
            <a:ext cx="6240490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Bienvenue au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Collège </a:t>
            </a:r>
            <a:r>
              <a:rPr lang="fr-FR" sz="5400" b="1" dirty="0">
                <a:ln w="18000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Louis Pasteur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8000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GENNEVILLIERS</a:t>
            </a:r>
          </a:p>
        </p:txBody>
      </p:sp>
      <p:pic>
        <p:nvPicPr>
          <p:cNvPr id="7" name="Picture 7" descr="D:\Users\emmanuel.ollier1\Desktop\logo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7722" y="1"/>
            <a:ext cx="2096277" cy="2060847"/>
          </a:xfrm>
          <a:prstGeom prst="rect">
            <a:avLst/>
          </a:prstGeom>
          <a:noFill/>
        </p:spPr>
      </p:pic>
      <p:pic>
        <p:nvPicPr>
          <p:cNvPr id="9" name="Picture 5" descr="D:\Users\emmanuel.ollier1\Pictures\Collège\LOGO EDUC N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92172" cy="1700808"/>
          </a:xfrm>
          <a:prstGeom prst="rect">
            <a:avLst/>
          </a:prstGeom>
          <a:noFill/>
        </p:spPr>
      </p:pic>
      <p:pic>
        <p:nvPicPr>
          <p:cNvPr id="11" name="Picture 2" descr="D:\Users\emmanuel.ollier1\Desktop\Sans titre2.png"/>
          <p:cNvPicPr>
            <a:picLocks noChangeAspect="1" noChangeArrowheads="1"/>
          </p:cNvPicPr>
          <p:nvPr/>
        </p:nvPicPr>
        <p:blipFill>
          <a:blip r:embed="rId4" cstate="print"/>
          <a:srcRect r="1057" b="3794"/>
          <a:stretch>
            <a:fillRect/>
          </a:stretch>
        </p:blipFill>
        <p:spPr bwMode="auto">
          <a:xfrm>
            <a:off x="6160869" y="3761656"/>
            <a:ext cx="2983131" cy="3096344"/>
          </a:xfrm>
          <a:prstGeom prst="rect">
            <a:avLst/>
          </a:prstGeom>
          <a:noFill/>
        </p:spPr>
      </p:pic>
      <p:pic>
        <p:nvPicPr>
          <p:cNvPr id="10" name="Picture 2" descr="D:\Users\emmanuel.ollier1\Desktop\Sans tit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2409701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La classe Arts Plastiques: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Les élèves intègrent en 6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ème</a:t>
            </a: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la classe arts Plastiques et s’engagent sur 2 ans en partenariat avec l’école municipale des Beaux Arts </a:t>
            </a: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Edouard-Manet</a:t>
            </a: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53369" t="11374" r="29641" b="15027"/>
          <a:stretch>
            <a:fillRect/>
          </a:stretch>
        </p:blipFill>
        <p:spPr bwMode="auto">
          <a:xfrm>
            <a:off x="3347864" y="3543864"/>
            <a:ext cx="2280220" cy="320334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La classe à horaires aménagés Musique :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Les élèves intègrent en 6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ème</a:t>
            </a: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la classe CHAM instrumentale et s’engagent sur 4 ans en partenariat avec le conservatoire municipal </a:t>
            </a: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Edgar-Varèse</a:t>
            </a: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5057" name="Picture 1" descr="D:\Users\emmanuel.ollier1\Desktop\Sans ti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573016"/>
            <a:ext cx="3036374" cy="3153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La classe sportive: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Les élèves intègrent en 6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ème</a:t>
            </a: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la classe sportive et s’engagent sur 3 ans.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4036" name="Picture 4" descr="RÃ©sultat de recherche d'images pour &quot;S2JOUR SPORTIF RAFTING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573016"/>
            <a:ext cx="2592288" cy="1728192"/>
          </a:xfrm>
          <a:prstGeom prst="rect">
            <a:avLst/>
          </a:prstGeom>
          <a:noFill/>
        </p:spPr>
      </p:pic>
      <p:pic>
        <p:nvPicPr>
          <p:cNvPr id="44038" name="Picture 6" descr="RÃ©sultat de recherche d'images pour &quot;S2JOUR SPORTIF SKI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068960"/>
            <a:ext cx="2137377" cy="2412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1/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Présentation du collège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c) les parcours au collège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Parcours envisageable au collège en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2020-2021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En 6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ème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, les élèves ont la possibilité d’intégrer la classe bilangue, la classe Cham ou la classe sportive.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En 5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ème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, les élèves qui n’ont pas choisi Allemand en 6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ème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commencent la deuxième langue vivante Espagnol et peuvent entamer l’apprentissage du Latin.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En 3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ème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, tous les élèves effectuent un stage d’observation en entreprise au 1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er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trimestre.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>
              <a:ln w="10541" cmpd="sng">
                <a:noFill/>
                <a:prstDash val="solid"/>
              </a:ln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1/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Présentation du collège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d) Sorties et voyages scolaires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Sorties : dispositif « collège au cinéma », visites de musées, sorties théâtre, visites d’entreprises, lycées…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fr-FR" sz="3200" dirty="0" smtClean="0">
              <a:ln w="10541" cmpd="sng">
                <a:noFill/>
                <a:prstDash val="solid"/>
              </a:ln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Des voyages : voyages des classes sportives, séjours linguistiques…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986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987" name="Picture 3" descr="D:\Users\emmanuel.ollier1\Desktop\voyage Angleterre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847198"/>
            <a:ext cx="2193032" cy="1430953"/>
          </a:xfrm>
          <a:prstGeom prst="rect">
            <a:avLst/>
          </a:prstGeom>
          <a:noFill/>
        </p:spPr>
      </p:pic>
      <p:pic>
        <p:nvPicPr>
          <p:cNvPr id="41990" name="Picture 6" descr="RÃ©sultat de recherche d'images pour &quot;voyage forum romain&quot;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0581" t="5215" b="11115"/>
          <a:stretch>
            <a:fillRect/>
          </a:stretch>
        </p:blipFill>
        <p:spPr bwMode="auto">
          <a:xfrm>
            <a:off x="3347864" y="4797152"/>
            <a:ext cx="2088232" cy="1465496"/>
          </a:xfrm>
          <a:prstGeom prst="rect">
            <a:avLst/>
          </a:prstGeom>
          <a:noFill/>
        </p:spPr>
      </p:pic>
      <p:pic>
        <p:nvPicPr>
          <p:cNvPr id="41991" name="Picture 7" descr="D:\Users\emmanuel.ollier1\Desktop\shutterstock_1963216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797152"/>
            <a:ext cx="2209428" cy="1472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8520" y="620688"/>
            <a:ext cx="943304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1/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Présentation du collège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e) Clubs et ateliers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atelier jardin, atelier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robotique </a:t>
            </a:r>
            <a:endParaRPr lang="fr-FR" sz="3200" dirty="0" smtClean="0">
              <a:ln w="10541" cmpd="sng">
                <a:noFill/>
                <a:prstDash val="solid"/>
              </a:ln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sport avec l’Association sportive : mercredi AM</a:t>
            </a:r>
            <a:endParaRPr lang="fr-FR" sz="3200" dirty="0" smtClean="0">
              <a:ln w="10541" cmpd="sng">
                <a:noFill/>
                <a:prstDash val="solid"/>
              </a:ln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clubs éco-délégués, journal, échecs, </a:t>
            </a:r>
            <a:r>
              <a:rPr lang="fr-FR" sz="3200" dirty="0" err="1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slam</a:t>
            </a: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foyer des élèves (jeux)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3" descr="D:\Users\emmanuel.ollier1\Desktop\Sans tit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219362"/>
            <a:ext cx="2123728" cy="2638638"/>
          </a:xfrm>
          <a:prstGeom prst="rect">
            <a:avLst/>
          </a:prstGeom>
          <a:noFill/>
        </p:spPr>
      </p:pic>
      <p:pic>
        <p:nvPicPr>
          <p:cNvPr id="7" name="Picture 6" descr="D:\Users\emmanuel.ollier1\Desktop\Sans tit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3789040"/>
            <a:ext cx="1547664" cy="699828"/>
          </a:xfrm>
          <a:prstGeom prst="rect">
            <a:avLst/>
          </a:prstGeom>
          <a:noFill/>
        </p:spPr>
      </p:pic>
      <p:pic>
        <p:nvPicPr>
          <p:cNvPr id="8" name="Picture 2" descr="D:\Users\emmanuel.ollier1\Desktop\AFFICHAGE ECHEC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509120"/>
            <a:ext cx="1735797" cy="2131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D:\Users\emmanuel.ollier1\Desktop\AFFICHE CLUB JOUR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637330"/>
            <a:ext cx="1728192" cy="1932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 descr="D:\Users\emmanuel.ollier1\Desktop\as_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4653136"/>
            <a:ext cx="2892336" cy="1985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2/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La vie d’un élève de 6</a:t>
            </a:r>
            <a:r>
              <a:rPr lang="fr-FR" sz="4000" b="1" u="sng" baseline="30000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ème</a:t>
            </a:r>
            <a:endParaRPr lang="fr-FR" sz="4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a) Une journée type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2" descr="D:\Users\emmanuel.ollier1\Desktop\Sans ti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20888"/>
            <a:ext cx="6912768" cy="4205297"/>
          </a:xfrm>
          <a:prstGeom prst="rect">
            <a:avLst/>
          </a:prstGeom>
          <a:noFill/>
        </p:spPr>
      </p:pic>
      <p:pic>
        <p:nvPicPr>
          <p:cNvPr id="7" name="Picture 5" descr="D:\Users\emmanuel.ollier1\Desktop\Sans titre2.jpg"/>
          <p:cNvPicPr>
            <a:picLocks noChangeAspect="1" noChangeArrowheads="1"/>
          </p:cNvPicPr>
          <p:nvPr/>
        </p:nvPicPr>
        <p:blipFill>
          <a:blip r:embed="rId3" cstate="print"/>
          <a:srcRect r="28682"/>
          <a:stretch>
            <a:fillRect/>
          </a:stretch>
        </p:blipFill>
        <p:spPr bwMode="auto">
          <a:xfrm>
            <a:off x="1259632" y="2060848"/>
            <a:ext cx="6696744" cy="43815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827584" y="2492896"/>
            <a:ext cx="504056" cy="3754874"/>
          </a:xfrm>
          <a:prstGeom prst="rect">
            <a:avLst/>
          </a:prstGeom>
          <a:solidFill>
            <a:srgbClr val="E6F08C"/>
          </a:solidFill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6666FF"/>
                </a:solidFill>
              </a:rPr>
              <a:t>08h00</a:t>
            </a:r>
          </a:p>
          <a:p>
            <a:r>
              <a:rPr lang="fr-FR" sz="800" b="1" dirty="0" smtClean="0">
                <a:solidFill>
                  <a:srgbClr val="6666FF"/>
                </a:solidFill>
              </a:rPr>
              <a:t>08h23</a:t>
            </a:r>
          </a:p>
          <a:p>
            <a:r>
              <a:rPr lang="fr-FR" sz="800" b="1" dirty="0" smtClean="0">
                <a:solidFill>
                  <a:srgbClr val="6666FF"/>
                </a:solidFill>
              </a:rPr>
              <a:t>08h58</a:t>
            </a:r>
          </a:p>
          <a:p>
            <a:endParaRPr lang="fr-FR" sz="800" b="1" dirty="0" smtClean="0">
              <a:solidFill>
                <a:srgbClr val="6666FF"/>
              </a:solidFill>
            </a:endParaRPr>
          </a:p>
          <a:p>
            <a:endParaRPr lang="fr-FR" sz="600" b="1" dirty="0" smtClean="0">
              <a:solidFill>
                <a:srgbClr val="6666FF"/>
              </a:solidFill>
            </a:endParaRPr>
          </a:p>
          <a:p>
            <a:r>
              <a:rPr lang="fr-FR" sz="800" b="1" dirty="0" smtClean="0">
                <a:solidFill>
                  <a:srgbClr val="6666FF"/>
                </a:solidFill>
              </a:rPr>
              <a:t>09h54</a:t>
            </a:r>
          </a:p>
          <a:p>
            <a:r>
              <a:rPr lang="fr-FR" sz="800" b="1" dirty="0" smtClean="0">
                <a:solidFill>
                  <a:srgbClr val="6666FF"/>
                </a:solidFill>
              </a:rPr>
              <a:t>10h09</a:t>
            </a:r>
          </a:p>
          <a:p>
            <a:endParaRPr lang="fr-FR" sz="600" b="1" dirty="0" smtClean="0">
              <a:solidFill>
                <a:srgbClr val="6666FF"/>
              </a:solidFill>
            </a:endParaRPr>
          </a:p>
          <a:p>
            <a:endParaRPr lang="fr-FR" sz="800" b="1" dirty="0" smtClean="0">
              <a:solidFill>
                <a:srgbClr val="6666FF"/>
              </a:solidFill>
            </a:endParaRPr>
          </a:p>
          <a:p>
            <a:r>
              <a:rPr lang="fr-FR" sz="800" b="1" dirty="0" smtClean="0">
                <a:solidFill>
                  <a:srgbClr val="6666FF"/>
                </a:solidFill>
              </a:rPr>
              <a:t>11h07</a:t>
            </a:r>
          </a:p>
          <a:p>
            <a:endParaRPr lang="fr-FR" sz="600" b="1" dirty="0" smtClean="0">
              <a:solidFill>
                <a:srgbClr val="6666FF"/>
              </a:solidFill>
            </a:endParaRPr>
          </a:p>
          <a:p>
            <a:endParaRPr lang="fr-FR" sz="600" b="1" dirty="0" smtClean="0">
              <a:solidFill>
                <a:srgbClr val="6666FF"/>
              </a:solidFill>
            </a:endParaRPr>
          </a:p>
          <a:p>
            <a:endParaRPr lang="fr-FR" sz="600" b="1" dirty="0" smtClean="0">
              <a:solidFill>
                <a:srgbClr val="6666FF"/>
              </a:solidFill>
            </a:endParaRPr>
          </a:p>
          <a:p>
            <a:r>
              <a:rPr lang="fr-FR" sz="800" b="1" dirty="0" smtClean="0">
                <a:solidFill>
                  <a:srgbClr val="6666FF"/>
                </a:solidFill>
              </a:rPr>
              <a:t>12h00</a:t>
            </a:r>
          </a:p>
          <a:p>
            <a:endParaRPr lang="fr-FR" sz="600" b="1" dirty="0" smtClean="0">
              <a:solidFill>
                <a:srgbClr val="6666FF"/>
              </a:solidFill>
            </a:endParaRPr>
          </a:p>
          <a:p>
            <a:endParaRPr lang="fr-FR" sz="800" b="1" dirty="0" smtClean="0">
              <a:solidFill>
                <a:srgbClr val="6666FF"/>
              </a:solidFill>
            </a:endParaRPr>
          </a:p>
          <a:p>
            <a:endParaRPr lang="fr-FR" sz="800" b="1" dirty="0" smtClean="0">
              <a:solidFill>
                <a:srgbClr val="6666FF"/>
              </a:solidFill>
            </a:endParaRPr>
          </a:p>
          <a:p>
            <a:endParaRPr lang="fr-FR" sz="800" b="1" dirty="0" smtClean="0">
              <a:solidFill>
                <a:srgbClr val="6666FF"/>
              </a:solidFill>
            </a:endParaRPr>
          </a:p>
          <a:p>
            <a:r>
              <a:rPr lang="fr-FR" sz="800" b="1" dirty="0" smtClean="0">
                <a:solidFill>
                  <a:srgbClr val="6666FF"/>
                </a:solidFill>
              </a:rPr>
              <a:t>13h30</a:t>
            </a:r>
          </a:p>
          <a:p>
            <a:endParaRPr lang="fr-FR" sz="400" b="1" dirty="0" smtClean="0">
              <a:solidFill>
                <a:srgbClr val="6666FF"/>
              </a:solidFill>
            </a:endParaRPr>
          </a:p>
          <a:p>
            <a:endParaRPr lang="fr-FR" sz="400" b="1" dirty="0" smtClean="0">
              <a:solidFill>
                <a:srgbClr val="6666FF"/>
              </a:solidFill>
            </a:endParaRPr>
          </a:p>
          <a:p>
            <a:endParaRPr lang="fr-FR" sz="600" b="1" dirty="0" smtClean="0">
              <a:solidFill>
                <a:srgbClr val="6666FF"/>
              </a:solidFill>
            </a:endParaRPr>
          </a:p>
          <a:p>
            <a:r>
              <a:rPr lang="fr-FR" sz="800" b="1" dirty="0" smtClean="0">
                <a:solidFill>
                  <a:srgbClr val="6666FF"/>
                </a:solidFill>
              </a:rPr>
              <a:t>14h28</a:t>
            </a:r>
          </a:p>
          <a:p>
            <a:endParaRPr lang="fr-FR" sz="800" b="1" dirty="0" smtClean="0">
              <a:solidFill>
                <a:srgbClr val="6666FF"/>
              </a:solidFill>
            </a:endParaRPr>
          </a:p>
          <a:p>
            <a:endParaRPr lang="fr-FR" sz="800" b="1" dirty="0" smtClean="0">
              <a:solidFill>
                <a:srgbClr val="6666FF"/>
              </a:solidFill>
            </a:endParaRPr>
          </a:p>
          <a:p>
            <a:r>
              <a:rPr lang="fr-FR" sz="800" b="1" dirty="0" smtClean="0">
                <a:solidFill>
                  <a:srgbClr val="6666FF"/>
                </a:solidFill>
              </a:rPr>
              <a:t>15h24</a:t>
            </a:r>
          </a:p>
          <a:p>
            <a:r>
              <a:rPr lang="fr-FR" sz="800" b="1" dirty="0" smtClean="0">
                <a:solidFill>
                  <a:srgbClr val="6666FF"/>
                </a:solidFill>
              </a:rPr>
              <a:t>15h39</a:t>
            </a:r>
          </a:p>
          <a:p>
            <a:endParaRPr lang="fr-FR" sz="400" b="1" dirty="0" smtClean="0">
              <a:solidFill>
                <a:srgbClr val="6666FF"/>
              </a:solidFill>
            </a:endParaRPr>
          </a:p>
          <a:p>
            <a:endParaRPr lang="fr-FR" sz="400" b="1" dirty="0" smtClean="0">
              <a:solidFill>
                <a:srgbClr val="6666FF"/>
              </a:solidFill>
            </a:endParaRPr>
          </a:p>
          <a:p>
            <a:r>
              <a:rPr lang="fr-FR" sz="800" b="1" dirty="0" smtClean="0">
                <a:solidFill>
                  <a:srgbClr val="6666FF"/>
                </a:solidFill>
              </a:rPr>
              <a:t>16h37</a:t>
            </a:r>
          </a:p>
          <a:p>
            <a:endParaRPr lang="fr-FR" sz="400" b="1" dirty="0" smtClean="0">
              <a:solidFill>
                <a:srgbClr val="6666FF"/>
              </a:solidFill>
            </a:endParaRPr>
          </a:p>
          <a:p>
            <a:endParaRPr lang="fr-FR" sz="400" b="1" dirty="0" smtClean="0">
              <a:solidFill>
                <a:srgbClr val="6666FF"/>
              </a:solidFill>
            </a:endParaRPr>
          </a:p>
          <a:p>
            <a:endParaRPr lang="fr-FR" sz="400" b="1" dirty="0" smtClean="0">
              <a:solidFill>
                <a:srgbClr val="6666FF"/>
              </a:solidFill>
            </a:endParaRPr>
          </a:p>
          <a:p>
            <a:r>
              <a:rPr lang="fr-FR" sz="800" b="1" dirty="0" smtClean="0">
                <a:solidFill>
                  <a:srgbClr val="6666FF"/>
                </a:solidFill>
              </a:rPr>
              <a:t>17h35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2/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La vie d’un élève de 6</a:t>
            </a:r>
            <a:r>
              <a:rPr lang="fr-FR" sz="4000" b="1" u="sng" baseline="30000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ème</a:t>
            </a:r>
            <a:endParaRPr lang="fr-FR" sz="4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b) La vie scolaire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L’entrée et la sortie du collège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La carte du collégien avec emploi du temps et photo</a:t>
            </a:r>
            <a:endParaRPr lang="fr-FR" sz="3200" dirty="0" smtClean="0">
              <a:ln w="10541" cmpd="sng">
                <a:noFill/>
                <a:prstDash val="solid"/>
              </a:ln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Les casiers pour les demi-pensionnaires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Les absences, les retards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Picture 5" descr="D:\Users\emmanuel.ollier1\Downloads\IMG_1857 (1)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10359"/>
          <a:stretch>
            <a:fillRect/>
          </a:stretch>
        </p:blipFill>
        <p:spPr bwMode="auto">
          <a:xfrm>
            <a:off x="0" y="4365104"/>
            <a:ext cx="9144000" cy="1886136"/>
          </a:xfrm>
          <a:prstGeom prst="rect">
            <a:avLst/>
          </a:prstGeom>
          <a:noFill/>
        </p:spPr>
      </p:pic>
      <p:pic>
        <p:nvPicPr>
          <p:cNvPr id="10" name="Picture 2" descr="D:\Users\emmanuel.ollier1\Desktop\Sans tit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509120"/>
            <a:ext cx="1398758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2/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La vie d’un élève de 6</a:t>
            </a:r>
            <a:r>
              <a:rPr lang="fr-FR" sz="4000" b="1" u="sng" baseline="30000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ème</a:t>
            </a:r>
            <a:endParaRPr lang="fr-FR" sz="4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c) L’organisation du travail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Les attentes du collège :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Effectuer son travail régulièrement (minimum 1h/jour)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Revoir ses cours pour le lendemain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Bien noter ses devoirs et leçons sur son cahier de texte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Se coucher tôt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Bien manger au petit déjeuner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Consulter régulièrement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l’ENT </a:t>
            </a:r>
            <a:r>
              <a:rPr lang="fr-FR" sz="3200" dirty="0" err="1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Oze</a:t>
            </a:r>
            <a:endParaRPr lang="fr-FR" sz="32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53028" t="8834" r="12923"/>
          <a:stretch>
            <a:fillRect/>
          </a:stretch>
        </p:blipFill>
        <p:spPr bwMode="auto">
          <a:xfrm>
            <a:off x="827584" y="476672"/>
            <a:ext cx="299650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41525" t="2534" r="499" b="168"/>
          <a:stretch>
            <a:fillRect/>
          </a:stretch>
        </p:blipFill>
        <p:spPr bwMode="auto">
          <a:xfrm>
            <a:off x="827584" y="2420888"/>
            <a:ext cx="7704856" cy="424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1/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Présentation du collège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AutoNum type="alphaLcParenR"/>
              <a:defRPr/>
            </a:pP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Le collège en chiffres – rentrée </a:t>
            </a: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2020</a:t>
            </a:r>
            <a:endParaRPr lang="fr-FR" sz="36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Nos effectifs :</a:t>
            </a:r>
            <a:r>
              <a:rPr lang="fr-FR" sz="3600" b="1" dirty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721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élèves  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159 </a:t>
            </a:r>
            <a:r>
              <a:rPr lang="fr-FR" sz="3200" dirty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élèves en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6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ème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Structure : </a:t>
            </a:r>
            <a:endParaRPr lang="fr-FR" sz="3200" b="1" dirty="0" smtClean="0">
              <a:ln w="10541" cmpd="sng">
                <a:noFill/>
                <a:prstDash val="solid"/>
              </a:ln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8"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</a:rPr>
              <a:t>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</a:rPr>
              <a:t>6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</a:rPr>
              <a:t>classes de 6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</a:rPr>
              <a:t>ème</a:t>
            </a:r>
            <a:endParaRPr lang="fr-FR" sz="3200" dirty="0" smtClean="0">
              <a:ln w="10541" cmpd="sng">
                <a:noFill/>
                <a:prstDash val="solid"/>
              </a:ln>
              <a:latin typeface="Arial Narrow" pitchFamily="34" charset="0"/>
            </a:endParaRPr>
          </a:p>
          <a:p>
            <a:pPr lvl="8"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6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classes de 5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ème</a:t>
            </a:r>
            <a:endParaRPr lang="fr-FR" sz="3200" dirty="0" smtClean="0">
              <a:ln w="10541" cmpd="sng">
                <a:noFill/>
                <a:prstDash val="solid"/>
              </a:ln>
              <a:latin typeface="Arial Narrow" pitchFamily="34" charset="0"/>
              <a:cs typeface="+mn-cs"/>
            </a:endParaRPr>
          </a:p>
          <a:p>
            <a:pPr lvl="8"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7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classes de 4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ème</a:t>
            </a:r>
          </a:p>
          <a:p>
            <a:pPr lvl="8">
              <a:buFont typeface="Wingdings" pitchFamily="2" charset="2"/>
              <a:buChar char="ü"/>
              <a:defRPr/>
            </a:pP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</a:t>
            </a: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6 classes de 3</a:t>
            </a:r>
            <a:r>
              <a:rPr lang="fr-FR" sz="3200" baseline="30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ème</a:t>
            </a:r>
          </a:p>
          <a:p>
            <a:pPr lvl="8"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4 classes de SEGPA</a:t>
            </a: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7" name="Picture 2" descr="D:\Users\emmanuel.ollier1\Downloads\IMG_1875.jpg"/>
          <p:cNvPicPr>
            <a:picLocks noChangeAspect="1" noChangeArrowheads="1"/>
          </p:cNvPicPr>
          <p:nvPr/>
        </p:nvPicPr>
        <p:blipFill>
          <a:blip r:embed="rId2" cstate="print"/>
          <a:srcRect r="62083"/>
          <a:stretch>
            <a:fillRect/>
          </a:stretch>
        </p:blipFill>
        <p:spPr bwMode="auto">
          <a:xfrm>
            <a:off x="179511" y="4293096"/>
            <a:ext cx="3360603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3/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Actions au service de la réussite de tous nos élèves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a) L’accompagnement personnalisé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3 heures pour tous les 6èmes : 1h français 1h mathématiques et 1h anglais (en dédoublement ou en </a:t>
            </a:r>
            <a:r>
              <a:rPr lang="fr-FR" sz="3000" dirty="0" err="1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co</a:t>
            </a:r>
            <a:r>
              <a:rPr lang="fr-FR" sz="3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-intervention)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2 heures pour les autres niveaux : 1h français et 1h mathématiques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des dédoublements dans certaines disciplines: sciences, histoire-géographie…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3/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Actions au service de la réussite de tous nos élèves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b) Dispositif « devoirs faits »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cs typeface="+mn-cs"/>
            </a:endParaRPr>
          </a:p>
          <a:p>
            <a:r>
              <a:rPr lang="fr-FR" sz="3000" dirty="0" smtClean="0">
                <a:latin typeface="Arial Narrow" pitchFamily="34" charset="0"/>
              </a:rPr>
              <a:t>C’est un temps dédié, en dehors des heures de classe, qui a pour objectif de faire bénéficier les collégiens d'une aide appropriée au sein du collège encadrée par des enseignants et des assistants pédagogiques.</a:t>
            </a:r>
          </a:p>
          <a:p>
            <a:endParaRPr lang="fr-FR" sz="800" dirty="0" smtClean="0"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c) Programme personnalisé de réussite éducative (PPRE) :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000" dirty="0" smtClean="0">
                <a:latin typeface="Arial Narrow" pitchFamily="34" charset="0"/>
              </a:rPr>
              <a:t> La liaison avec les enseignants de CM2 permet de mettre en place un PPRE pour les élèves en difficulté.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000" dirty="0" smtClean="0">
                <a:ln w="10541" cmpd="sng">
                  <a:noFill/>
                  <a:prstDash val="solid"/>
                </a:ln>
                <a:latin typeface="Arial Narrow" pitchFamily="34" charset="0"/>
                <a:cs typeface="+mn-cs"/>
              </a:rPr>
              <a:t> Au cours de sa scolarité un élève peut bénéficier ponctuellement d’un PPRE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3/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Actions au service de la réussite de tous nos élèves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d) L’école ouverte: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cs typeface="+mn-cs"/>
            </a:endParaRPr>
          </a:p>
          <a:p>
            <a:r>
              <a:rPr lang="fr-FR" sz="3000" dirty="0" smtClean="0">
                <a:latin typeface="Arial Narrow" pitchFamily="34" charset="0"/>
              </a:rPr>
              <a:t>C’est un dispositif d’accueil des élèves pendant les vacances scolaires qui allient des activités pédagogiques aux activités </a:t>
            </a:r>
            <a:r>
              <a:rPr lang="fr-FR" sz="3000" dirty="0" smtClean="0">
                <a:latin typeface="Arial Narrow" pitchFamily="34" charset="0"/>
              </a:rPr>
              <a:t>culturelles et récréatives : juillet (CM2 futurs 6è), automne (6è),</a:t>
            </a:r>
          </a:p>
          <a:p>
            <a:r>
              <a:rPr lang="fr-FR" sz="3000" dirty="0" smtClean="0">
                <a:latin typeface="Arial Narrow" pitchFamily="34" charset="0"/>
              </a:rPr>
              <a:t>Hiver (5è-4è), printemps (3è)</a:t>
            </a:r>
            <a:r>
              <a:rPr lang="fr-FR" sz="3000" dirty="0" smtClean="0">
                <a:latin typeface="Arial Narrow" pitchFamily="34" charset="0"/>
              </a:rPr>
              <a:t>.</a:t>
            </a:r>
          </a:p>
          <a:p>
            <a:endParaRPr lang="fr-FR" sz="3000" b="1" baseline="30000" dirty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endParaRPr lang="fr-FR" sz="28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5960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4/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Informations pratiques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a) L’affectation au collège : </a:t>
            </a:r>
            <a:endParaRPr lang="fr-FR" sz="2000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L’entrée dans une CHA, même s’il s’agit du collège de secteur, se fait obligatoirement par une demande de dérogation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*document distribué par le directeur de l’école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* choix porté que </a:t>
            </a: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sur une seule</a:t>
            </a: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 CHA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	-  Musicale Instrumentale – &gt; Pasteur, 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	-  Danse –&gt; </a:t>
            </a:r>
            <a:r>
              <a:rPr lang="fr-FR" sz="2000" dirty="0" err="1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E.Vaillant</a:t>
            </a: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	-  Arts Pla-&gt; G </a:t>
            </a:r>
            <a:r>
              <a:rPr lang="fr-FR" sz="2000" dirty="0" err="1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Môquet</a:t>
            </a: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           		-  Musicale Vocale -&gt; G </a:t>
            </a:r>
            <a:r>
              <a:rPr lang="fr-FR" sz="2000" dirty="0" err="1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Môquet</a:t>
            </a:r>
            <a:endParaRPr lang="fr-FR" sz="20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</a:t>
            </a:r>
            <a:endParaRPr lang="fr-FR" sz="2000" u="sng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Pour la CHAM du collège Pasteur : auditions au conservatoire  </a:t>
            </a: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. </a:t>
            </a: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(motivation + cursus jusqu’en 3</a:t>
            </a:r>
            <a:r>
              <a:rPr lang="fr-FR" sz="2000" baseline="30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ème</a:t>
            </a:r>
            <a:r>
              <a:rPr lang="fr-FR" sz="2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La décision transmise aux écoles et connue  en juin </a:t>
            </a: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2020 </a:t>
            </a: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lors des résultats AFFELNET 6</a:t>
            </a:r>
            <a:r>
              <a:rPr lang="fr-FR" sz="2000" u="sng" baseline="300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ème</a:t>
            </a: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Inscriptions au collège Pasteur mi-juin </a:t>
            </a: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2020. </a:t>
            </a:r>
            <a:endParaRPr lang="fr-FR" sz="20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Venue des élèves au </a:t>
            </a: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collège : </a:t>
            </a:r>
            <a:r>
              <a:rPr lang="fr-FR" sz="2000" u="sng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après les vacances de printemps.</a:t>
            </a:r>
          </a:p>
          <a:p>
            <a:endParaRPr lang="fr-FR" sz="20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4/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Informations pratiques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b) La restauration scolaire : </a:t>
            </a:r>
            <a:endParaRPr lang="fr-FR" sz="2000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cs typeface="+mn-cs"/>
            </a:endParaRPr>
          </a:p>
          <a:p>
            <a:pPr>
              <a:buFont typeface="Wingdings" pitchFamily="2" charset="2"/>
              <a:buChar char="ü"/>
            </a:pPr>
            <a:r>
              <a:rPr lang="fr-FR" sz="2000" dirty="0" smtClean="0">
                <a:latin typeface="Arial Narrow" pitchFamily="34" charset="0"/>
              </a:rPr>
              <a:t> Depuis 2004, la restauration scolaire est une compétence du Département qui a la responsabilité des cantines des 98 collèges publics des Hauts-de-Seine.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>
                <a:latin typeface="Arial Narrow" pitchFamily="34" charset="0"/>
              </a:rPr>
              <a:t>Un système d'inscription et de gestion en ligne 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>
                <a:latin typeface="Arial Narrow" pitchFamily="34" charset="0"/>
              </a:rPr>
              <a:t>Facturation au repas consommé</a:t>
            </a:r>
          </a:p>
          <a:p>
            <a:endParaRPr lang="fr-FR" sz="2000" dirty="0" smtClean="0">
              <a:latin typeface="Arial Narrow" pitchFamily="34" charset="0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3" descr="D:\Users\emmanuel.ollier1\Downloads\IMG_185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9144000" cy="2822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7106" name="Picture 2" descr="D:\Users\emmanuel.ollier1\Pictures\Collège\IMG_8911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4221088"/>
            <a:ext cx="9144000" cy="208331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1772816"/>
            <a:ext cx="9144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Merci pour votre attention</a:t>
            </a:r>
            <a:endParaRPr lang="fr-FR" sz="4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endParaRPr lang="fr-FR" sz="2000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08720"/>
            <a:ext cx="9144000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Les équipes au service des élèves:</a:t>
            </a:r>
            <a:endParaRPr lang="fr-FR" sz="3200" b="1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Une équipe de 60 professeurs,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La Vie scolaire: 2 conseillères Principales d'éducation (CPE), 12 assistants d’éducation et pédagogiques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1 infirmière scolaire,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1 assistante sociale, 1 </a:t>
            </a:r>
            <a:r>
              <a:rPr lang="fr-FR" sz="3200" dirty="0" err="1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Psy.E.N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2 médiateurs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11 agents techniques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3 secrétaires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Le Principal ,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la principale adjointe,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l’adjoint gestionnaire, la directrice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adjointe chargée de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SEGPA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et bien sûr, les parents!!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fr-FR" sz="2000" b="1" dirty="0" smtClean="0">
              <a:ln w="17780" cmpd="sng">
                <a:noFill/>
                <a:prstDash val="solid"/>
                <a:miter lim="800000"/>
              </a:ln>
              <a:solidFill>
                <a:srgbClr val="3333FF"/>
              </a:solidFill>
              <a:latin typeface="Arial Narrow" pitchFamily="34" charset="0"/>
            </a:endParaRPr>
          </a:p>
          <a:p>
            <a:pPr lvl="7">
              <a:buFont typeface="Wingdings" pitchFamily="2" charset="2"/>
              <a:buChar char="ü"/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08720"/>
            <a:ext cx="9144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Les équipements : </a:t>
            </a:r>
            <a:endParaRPr lang="fr-FR" sz="3200" b="1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Le Centre de Documentation et d’Information (CDI)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	- accueil des élèves seuls ou en groupe pour un 		travail de recherche , de lecture : cours avec un 	professeur, heure de permanence, pause déjeuner.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- animations et expositions.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 smtClean="0">
              <a:ln w="17780" cmpd="sng">
                <a:noFill/>
                <a:prstDash val="solid"/>
                <a:miter lim="800000"/>
              </a:ln>
              <a:solidFill>
                <a:srgbClr val="3333FF"/>
              </a:solidFill>
              <a:latin typeface="Arial Narrow" pitchFamily="34" charset="0"/>
            </a:endParaRPr>
          </a:p>
          <a:p>
            <a:pPr lvl="7">
              <a:buFont typeface="Wingdings" pitchFamily="2" charset="2"/>
              <a:buChar char="ü"/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5" name="Picture 2" descr="D:\Users\emmanuel.ollier1\Downloads\IMG_185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149080"/>
            <a:ext cx="7616208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08720"/>
            <a:ext cx="914400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b="1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Les nouvelles technologies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- une salle numérique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-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des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salles équipées d’un vidéoprojecteur ou d’un 	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tableau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numérique interactif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- un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Environnement numérique de travail (</a:t>
            </a:r>
            <a:r>
              <a:rPr lang="fr-FR" sz="3200" dirty="0" err="1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Oze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)</a:t>
            </a:r>
            <a:endParaRPr lang="fr-FR" sz="32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- 2 mallettes et un sac à dos de 39 ultraportables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 smtClean="0">
              <a:ln w="17780" cmpd="sng">
                <a:noFill/>
                <a:prstDash val="solid"/>
                <a:miter lim="800000"/>
              </a:ln>
              <a:solidFill>
                <a:srgbClr val="3333FF"/>
              </a:solidFill>
              <a:latin typeface="Arial Narrow" pitchFamily="34" charset="0"/>
            </a:endParaRPr>
          </a:p>
          <a:p>
            <a:pPr lvl="7">
              <a:buFont typeface="Wingdings" pitchFamily="2" charset="2"/>
              <a:buChar char="ü"/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1026" name="Picture 2" descr="D:\Users\emmanuel.ollier1\Downloads\IMG_1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509120"/>
            <a:ext cx="2459765" cy="1844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08720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b="1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 Le gymnase: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 smtClean="0">
              <a:ln w="17780" cmpd="sng">
                <a:noFill/>
                <a:prstDash val="solid"/>
                <a:miter lim="800000"/>
              </a:ln>
              <a:solidFill>
                <a:srgbClr val="3333FF"/>
              </a:solidFill>
              <a:latin typeface="Arial Narrow" pitchFamily="34" charset="0"/>
            </a:endParaRPr>
          </a:p>
          <a:p>
            <a:pPr lvl="7">
              <a:buFont typeface="Wingdings" pitchFamily="2" charset="2"/>
              <a:buChar char="ü"/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5" name="Picture 2" descr="D:\Users\emmanuel.ollier1\Downloads\IMG_1865.jpg"/>
          <p:cNvPicPr>
            <a:picLocks noChangeAspect="1" noChangeArrowheads="1"/>
          </p:cNvPicPr>
          <p:nvPr/>
        </p:nvPicPr>
        <p:blipFill>
          <a:blip r:embed="rId2" cstate="print"/>
          <a:srcRect l="4326" t="7672" r="3538"/>
          <a:stretch>
            <a:fillRect/>
          </a:stretch>
        </p:blipFill>
        <p:spPr bwMode="auto">
          <a:xfrm>
            <a:off x="539552" y="2132856"/>
            <a:ext cx="8064896" cy="2016224"/>
          </a:xfrm>
          <a:prstGeom prst="rect">
            <a:avLst/>
          </a:prstGeom>
          <a:noFill/>
        </p:spPr>
      </p:pic>
      <p:pic>
        <p:nvPicPr>
          <p:cNvPr id="6" name="Picture 3" descr="D:\Users\emmanuel.ollier1\Downloads\IMG_1866 (1)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39552" y="4365104"/>
            <a:ext cx="8064896" cy="2052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08720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b="1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Un atelier bâtiment, une cuisine et un restaurant d’application pour les SEGPA: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 smtClean="0">
              <a:ln w="17780" cmpd="sng">
                <a:noFill/>
                <a:prstDash val="solid"/>
                <a:miter lim="800000"/>
              </a:ln>
              <a:solidFill>
                <a:srgbClr val="3333FF"/>
              </a:solidFill>
              <a:latin typeface="Arial Narrow" pitchFamily="34" charset="0"/>
            </a:endParaRPr>
          </a:p>
          <a:p>
            <a:pPr lvl="7">
              <a:buFont typeface="Wingdings" pitchFamily="2" charset="2"/>
              <a:buChar char="ü"/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7" name="Picture 4" descr="D:\Users\emmanuel.ollier1\Downloads\IMG_1869.jpg"/>
          <p:cNvPicPr>
            <a:picLocks noChangeAspect="1" noChangeArrowheads="1"/>
          </p:cNvPicPr>
          <p:nvPr/>
        </p:nvPicPr>
        <p:blipFill>
          <a:blip r:embed="rId2" cstate="print"/>
          <a:srcRect l="2751" t="4551" b="1054"/>
          <a:stretch>
            <a:fillRect/>
          </a:stretch>
        </p:blipFill>
        <p:spPr bwMode="auto">
          <a:xfrm>
            <a:off x="467544" y="2060848"/>
            <a:ext cx="8136904" cy="1872208"/>
          </a:xfrm>
          <a:prstGeom prst="rect">
            <a:avLst/>
          </a:prstGeom>
          <a:noFill/>
        </p:spPr>
      </p:pic>
      <p:pic>
        <p:nvPicPr>
          <p:cNvPr id="8" name="Picture 6" descr="D:\Users\emmanuel.ollier1\Downloads\IMG_187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49080"/>
            <a:ext cx="8064896" cy="194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08720"/>
            <a:ext cx="91440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b="1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Un amphithéâtre: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>
                <a:ln w="17780" cmpd="sng">
                  <a:noFill/>
                  <a:prstDash val="solid"/>
                  <a:miter lim="800000"/>
                </a:ln>
                <a:latin typeface="Arial Narrow" pitchFamily="34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>
              <a:ln w="17780" cmpd="sng">
                <a:noFill/>
                <a:prstDash val="solid"/>
                <a:miter lim="800000"/>
              </a:ln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 smtClean="0">
              <a:ln w="17780" cmpd="sng">
                <a:noFill/>
                <a:prstDash val="solid"/>
                <a:miter lim="800000"/>
              </a:ln>
              <a:solidFill>
                <a:srgbClr val="3333FF"/>
              </a:solidFill>
              <a:latin typeface="Arial Narrow" pitchFamily="34" charset="0"/>
            </a:endParaRPr>
          </a:p>
          <a:p>
            <a:pPr lvl="7">
              <a:buFont typeface="Wingdings" pitchFamily="2" charset="2"/>
              <a:buChar char="ü"/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2050" name="Picture 2" descr="D:\Users\emmanuel.ollier1\Downloads\IMG_1896 (2).jpg"/>
          <p:cNvPicPr>
            <a:picLocks noChangeAspect="1" noChangeArrowheads="1"/>
          </p:cNvPicPr>
          <p:nvPr/>
        </p:nvPicPr>
        <p:blipFill>
          <a:blip r:embed="rId2" cstate="print"/>
          <a:srcRect l="13775" r="10626"/>
          <a:stretch>
            <a:fillRect/>
          </a:stretch>
        </p:blipFill>
        <p:spPr bwMode="auto">
          <a:xfrm>
            <a:off x="0" y="2132856"/>
            <a:ext cx="9144000" cy="3174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0688"/>
            <a:ext cx="9144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1/ </a:t>
            </a:r>
            <a:r>
              <a:rPr lang="fr-FR" sz="4000" b="1" u="sng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Présentation du collège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u="sng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smtClean="0">
                <a:ln w="10541" cmpd="sng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+mn-cs"/>
              </a:rPr>
              <a:t>b) les options au collège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 smtClean="0">
              <a:ln w="10541" cmpd="sng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3600" b="1" dirty="0" smtClean="0">
                <a:ln w="10541" cmpd="sng">
                  <a:noFill/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Les langues vivantes: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La section </a:t>
            </a:r>
            <a:r>
              <a:rPr lang="fr-FR" sz="3200" dirty="0" err="1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bilangue</a:t>
            </a: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anglais/allemand  </a:t>
            </a:r>
            <a:endParaRPr lang="fr-FR" sz="32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Langues: Espagnol ou Allemand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200" dirty="0" smtClean="0">
                <a:ln w="10541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Langue et culture de l’antiquité: Latin</a:t>
            </a:r>
            <a:endParaRPr lang="fr-FR" sz="3200" dirty="0" smtClean="0">
              <a:ln w="10541" cmpd="sng">
                <a:noFill/>
                <a:prstDash val="solid"/>
              </a:ln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lvl="7">
              <a:defRPr/>
            </a:pPr>
            <a:endParaRPr lang="fr-FR" sz="3600" b="1" baseline="30000" dirty="0" smtClean="0">
              <a:ln w="10541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307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Picture 4" descr="D:\Users\emmanuel.ollier1\Desktop\DSC_0918_JPG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579" r="10079"/>
          <a:stretch>
            <a:fillRect/>
          </a:stretch>
        </p:blipFill>
        <p:spPr bwMode="auto">
          <a:xfrm>
            <a:off x="6804248" y="3717032"/>
            <a:ext cx="2160240" cy="1808038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1560</TotalTime>
  <Words>776</Words>
  <Application>Microsoft Office PowerPoint</Application>
  <PresentationFormat>Affichage à l'écran (4:3)</PresentationFormat>
  <Paragraphs>216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2" baseType="lpstr">
      <vt:lpstr>Arial</vt:lpstr>
      <vt:lpstr>Arial Narrow</vt:lpstr>
      <vt:lpstr>Calibri</vt:lpstr>
      <vt:lpstr>Constantia</vt:lpstr>
      <vt:lpstr>Wingdings</vt:lpstr>
      <vt:lpstr>Wingdings 2</vt:lpstr>
      <vt:lpstr>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"ENC92"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emmanuel.ollier1</dc:creator>
  <cp:lastModifiedBy>yannick.santerre</cp:lastModifiedBy>
  <cp:revision>160</cp:revision>
  <dcterms:created xsi:type="dcterms:W3CDTF">2016-02-24T09:31:55Z</dcterms:created>
  <dcterms:modified xsi:type="dcterms:W3CDTF">2021-02-21T10:39:29Z</dcterms:modified>
</cp:coreProperties>
</file>